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707A"/>
    <a:srgbClr val="183D5E"/>
    <a:srgbClr val="1B456B"/>
    <a:srgbClr val="B4E3F2"/>
    <a:srgbClr val="CAECF6"/>
    <a:srgbClr val="CAF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12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65D820-91D9-49AC-B73A-9BB4BDA278D6}"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109278250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5D820-91D9-49AC-B73A-9BB4BDA278D6}"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298273037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5D820-91D9-49AC-B73A-9BB4BDA278D6}"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22496922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5D820-91D9-49AC-B73A-9BB4BDA278D6}"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322671621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65D820-91D9-49AC-B73A-9BB4BDA278D6}"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92591312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65D820-91D9-49AC-B73A-9BB4BDA278D6}" type="datetimeFigureOut">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26147108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65D820-91D9-49AC-B73A-9BB4BDA278D6}" type="datetimeFigureOut">
              <a:rPr lang="en-US" smtClean="0"/>
              <a:t>6/3/2015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65282514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65D820-91D9-49AC-B73A-9BB4BDA278D6}" type="datetimeFigureOut">
              <a:rPr lang="en-US" smtClean="0"/>
              <a:t>6/3/2015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69466545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5D820-91D9-49AC-B73A-9BB4BDA278D6}" type="datetimeFigureOut">
              <a:rPr lang="en-US" smtClean="0"/>
              <a:t>6/3/2015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373069678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5D820-91D9-49AC-B73A-9BB4BDA278D6}" type="datetimeFigureOut">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332620552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5D820-91D9-49AC-B73A-9BB4BDA278D6}" type="datetimeFigureOut">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1965C-203F-44D4-8D4F-AFDDDBC1A1F7}" type="slidenum">
              <a:rPr lang="en-US" smtClean="0"/>
              <a:t>‹#›</a:t>
            </a:fld>
            <a:endParaRPr lang="en-US"/>
          </a:p>
        </p:txBody>
      </p:sp>
    </p:spTree>
    <p:extLst>
      <p:ext uri="{BB962C8B-B14F-4D97-AF65-F5344CB8AC3E}">
        <p14:creationId xmlns:p14="http://schemas.microsoft.com/office/powerpoint/2010/main" val="36264546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3D5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5D820-91D9-49AC-B73A-9BB4BDA278D6}" type="datetimeFigureOut">
              <a:rPr lang="en-US" smtClean="0"/>
              <a:t>6/3/2015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1965C-203F-44D4-8D4F-AFDDDBC1A1F7}" type="slidenum">
              <a:rPr lang="en-US" smtClean="0"/>
              <a:t>‹#›</a:t>
            </a:fld>
            <a:endParaRPr lang="en-US"/>
          </a:p>
        </p:txBody>
      </p:sp>
    </p:spTree>
    <p:extLst>
      <p:ext uri="{BB962C8B-B14F-4D97-AF65-F5344CB8AC3E}">
        <p14:creationId xmlns:p14="http://schemas.microsoft.com/office/powerpoint/2010/main" val="1053471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866506" cy="3170099"/>
          </a:xfrm>
          <a:prstGeom prst="rect">
            <a:avLst/>
          </a:prstGeom>
          <a:noFill/>
        </p:spPr>
        <p:txBody>
          <a:bodyPr wrap="square" rtlCol="0">
            <a:spAutoFit/>
          </a:bodyPr>
          <a:lstStyle/>
          <a:p>
            <a:r>
              <a:rPr lang="en-US" sz="4000" b="1" dirty="0" smtClean="0">
                <a:solidFill>
                  <a:schemeClr val="bg1"/>
                </a:solidFill>
              </a:rPr>
              <a:t>John 21</a:t>
            </a:r>
          </a:p>
          <a:p>
            <a:endParaRPr lang="en-US" sz="4000" dirty="0">
              <a:solidFill>
                <a:schemeClr val="bg1"/>
              </a:solidFill>
            </a:endParaRPr>
          </a:p>
          <a:p>
            <a:r>
              <a:rPr lang="en-US" sz="4000" dirty="0" smtClean="0">
                <a:solidFill>
                  <a:srgbClr val="FFFF00"/>
                </a:solidFill>
              </a:rPr>
              <a:t>Believe		Become a disciple</a:t>
            </a:r>
          </a:p>
          <a:p>
            <a:endParaRPr lang="en-US" sz="4000" dirty="0">
              <a:solidFill>
                <a:srgbClr val="FFFF00"/>
              </a:solidFill>
            </a:endParaRPr>
          </a:p>
          <a:p>
            <a:r>
              <a:rPr lang="en-US" sz="4000" dirty="0" smtClean="0">
                <a:solidFill>
                  <a:srgbClr val="FFFF00"/>
                </a:solidFill>
              </a:rPr>
              <a:t>Follow		Be a disciple</a:t>
            </a:r>
          </a:p>
        </p:txBody>
      </p:sp>
      <p:cxnSp>
        <p:nvCxnSpPr>
          <p:cNvPr id="6" name="Straight Arrow Connector 5"/>
          <p:cNvCxnSpPr/>
          <p:nvPr/>
        </p:nvCxnSpPr>
        <p:spPr>
          <a:xfrm>
            <a:off x="1616149" y="1584250"/>
            <a:ext cx="1190846"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0994" r="41004" b="7998"/>
          <a:stretch/>
        </p:blipFill>
        <p:spPr>
          <a:xfrm>
            <a:off x="6583680" y="15419"/>
            <a:ext cx="2560320" cy="6309360"/>
          </a:xfrm>
          <a:prstGeom prst="rect">
            <a:avLst/>
          </a:prstGeom>
        </p:spPr>
      </p:pic>
      <p:cxnSp>
        <p:nvCxnSpPr>
          <p:cNvPr id="10" name="Straight Arrow Connector 9"/>
          <p:cNvCxnSpPr/>
          <p:nvPr/>
        </p:nvCxnSpPr>
        <p:spPr>
          <a:xfrm>
            <a:off x="1616149" y="2806993"/>
            <a:ext cx="1190846"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6273225"/>
            <a:ext cx="9144000" cy="584775"/>
          </a:xfrm>
          <a:prstGeom prst="rect">
            <a:avLst/>
          </a:prstGeom>
          <a:solidFill>
            <a:schemeClr val="bg2">
              <a:lumMod val="50000"/>
            </a:schemeClr>
          </a:solidFill>
        </p:spPr>
        <p:txBody>
          <a:bodyPr wrap="square" rtlCol="0">
            <a:spAutoFit/>
          </a:bodyPr>
          <a:lstStyle/>
          <a:p>
            <a:pPr algn="r"/>
            <a:r>
              <a:rPr lang="en-US" sz="2000" dirty="0" smtClean="0">
                <a:solidFill>
                  <a:schemeClr val="bg1"/>
                </a:solidFill>
              </a:rPr>
              <a:t>©2012 Todd Bolen BiblePlaces.com	        	                 </a:t>
            </a:r>
            <a:r>
              <a:rPr lang="en-US" sz="3200" dirty="0" smtClean="0">
                <a:solidFill>
                  <a:schemeClr val="bg1"/>
                </a:solidFill>
              </a:rPr>
              <a:t>Statue of Peter</a:t>
            </a:r>
            <a:endParaRPr lang="en-US" sz="3200" dirty="0">
              <a:solidFill>
                <a:schemeClr val="bg1"/>
              </a:solidFill>
            </a:endParaRPr>
          </a:p>
        </p:txBody>
      </p:sp>
    </p:spTree>
    <p:extLst>
      <p:ext uri="{BB962C8B-B14F-4D97-AF65-F5344CB8AC3E}">
        <p14:creationId xmlns:p14="http://schemas.microsoft.com/office/powerpoint/2010/main" val="286803077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3D5E"/>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0" y="0"/>
            <a:ext cx="9144000" cy="4124206"/>
          </a:xfrm>
          <a:prstGeom prst="rect">
            <a:avLst/>
          </a:prstGeom>
          <a:noFill/>
        </p:spPr>
        <p:txBody>
          <a:bodyPr wrap="square" rtlCol="0">
            <a:spAutoFit/>
          </a:bodyPr>
          <a:lstStyle/>
          <a:p>
            <a:r>
              <a:rPr lang="en-US" sz="3200" dirty="0" smtClean="0"/>
              <a:t>After </a:t>
            </a:r>
            <a:r>
              <a:rPr lang="en-US" sz="3200" dirty="0"/>
              <a:t>he said this, Jesus told Peter, </a:t>
            </a:r>
            <a:r>
              <a:rPr lang="en-US" sz="4000" b="1" dirty="0">
                <a:solidFill>
                  <a:srgbClr val="FF0000"/>
                </a:solidFill>
              </a:rPr>
              <a:t>“Follow me</a:t>
            </a:r>
            <a:r>
              <a:rPr lang="en-US" sz="4000" b="1" dirty="0" smtClean="0">
                <a:solidFill>
                  <a:srgbClr val="FF0000"/>
                </a:solidFill>
              </a:rPr>
              <a:t>.”</a:t>
            </a:r>
          </a:p>
          <a:p>
            <a:pPr lvl="2">
              <a:spcBef>
                <a:spcPts val="1800"/>
              </a:spcBef>
            </a:pPr>
            <a:r>
              <a:rPr lang="en-US" sz="3200" dirty="0" smtClean="0"/>
              <a:t>follow his example</a:t>
            </a:r>
          </a:p>
          <a:p>
            <a:pPr lvl="2"/>
            <a:r>
              <a:rPr lang="en-US" sz="3200" dirty="0" smtClean="0"/>
              <a:t>	follow his teachings</a:t>
            </a:r>
          </a:p>
          <a:p>
            <a:pPr lvl="2"/>
            <a:r>
              <a:rPr lang="en-US" sz="3200" dirty="0" smtClean="0"/>
              <a:t>		follow him as your master</a:t>
            </a:r>
          </a:p>
          <a:p>
            <a:pPr lvl="2">
              <a:spcBef>
                <a:spcPts val="1800"/>
              </a:spcBef>
            </a:pPr>
            <a:r>
              <a:rPr lang="en-US" sz="3200" dirty="0" smtClean="0"/>
              <a:t>follow him in the gospel mission</a:t>
            </a:r>
          </a:p>
          <a:p>
            <a:pPr lvl="2"/>
            <a:r>
              <a:rPr lang="en-US" sz="3200" dirty="0" smtClean="0"/>
              <a:t>	follow him in the church ministry</a:t>
            </a:r>
          </a:p>
          <a:p>
            <a:pPr lvl="2"/>
            <a:r>
              <a:rPr lang="en-US" sz="3200" dirty="0" smtClean="0"/>
              <a:t>		follow him in sacrificial loving </a:t>
            </a:r>
            <a:endParaRPr lang="en-US" sz="3200" dirty="0"/>
          </a:p>
        </p:txBody>
      </p:sp>
    </p:spTree>
    <p:extLst>
      <p:ext uri="{BB962C8B-B14F-4D97-AF65-F5344CB8AC3E}">
        <p14:creationId xmlns:p14="http://schemas.microsoft.com/office/powerpoint/2010/main" val="340836882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707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0" y="0"/>
            <a:ext cx="9144000" cy="4031873"/>
          </a:xfrm>
          <a:prstGeom prst="rect">
            <a:avLst/>
          </a:prstGeom>
          <a:solidFill>
            <a:srgbClr val="52707A">
              <a:alpha val="60000"/>
            </a:srgbClr>
          </a:solidFill>
        </p:spPr>
        <p:txBody>
          <a:bodyPr wrap="square" rtlCol="0">
            <a:spAutoFit/>
          </a:bodyPr>
          <a:lstStyle/>
          <a:p>
            <a:r>
              <a:rPr lang="en-US" sz="3200" dirty="0"/>
              <a:t>John 21.20-22:  Peter turned around and saw the disciple whom Jesus loved following them. (This was the disciple who had leaned back against Jesus' chest at the meal and asked, “Lord, who is the one who is going to betray you?”)  So when Peter saw him, he asked Jesus, “Lord, what about him?”  Jesus replied, “</a:t>
            </a:r>
            <a:r>
              <a:rPr lang="en-US" sz="3200" u="sng" dirty="0"/>
              <a:t>If I want him to live until I come back, what concern is that of yours? You follow me!</a:t>
            </a:r>
            <a:r>
              <a:rPr lang="en-US" sz="3200" dirty="0"/>
              <a:t>”</a:t>
            </a:r>
            <a:r>
              <a:rPr lang="en-US" sz="3200" u="sng" dirty="0"/>
              <a:t> </a:t>
            </a:r>
          </a:p>
        </p:txBody>
      </p:sp>
    </p:spTree>
    <p:extLst>
      <p:ext uri="{BB962C8B-B14F-4D97-AF65-F5344CB8AC3E}">
        <p14:creationId xmlns:p14="http://schemas.microsoft.com/office/powerpoint/2010/main" val="1404020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83D5E"/>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r>
              <a:rPr lang="en-US" sz="3200" dirty="0">
                <a:solidFill>
                  <a:schemeClr val="bg1"/>
                </a:solidFill>
              </a:rPr>
              <a:t>John 21.23-24:  So the saying circulated among the brothers and sisters that this </a:t>
            </a:r>
            <a:endParaRPr lang="en-US" sz="3200" dirty="0" smtClean="0">
              <a:solidFill>
                <a:schemeClr val="bg1"/>
              </a:solidFill>
            </a:endParaRPr>
          </a:p>
          <a:p>
            <a:r>
              <a:rPr lang="en-US" sz="3200" dirty="0" smtClean="0">
                <a:solidFill>
                  <a:schemeClr val="bg1"/>
                </a:solidFill>
              </a:rPr>
              <a:t>disciple </a:t>
            </a:r>
            <a:r>
              <a:rPr lang="en-US" sz="3200" dirty="0">
                <a:solidFill>
                  <a:schemeClr val="bg1"/>
                </a:solidFill>
              </a:rPr>
              <a:t>was not going to die</a:t>
            </a:r>
            <a:r>
              <a:rPr lang="en-US" sz="3200" dirty="0" smtClean="0">
                <a:solidFill>
                  <a:schemeClr val="bg1"/>
                </a:solidFill>
              </a:rPr>
              <a:t>.</a:t>
            </a:r>
          </a:p>
          <a:p>
            <a:r>
              <a:rPr lang="en-US" sz="3200" dirty="0" smtClean="0">
                <a:solidFill>
                  <a:schemeClr val="bg1"/>
                </a:solidFill>
              </a:rPr>
              <a:t>But </a:t>
            </a:r>
            <a:r>
              <a:rPr lang="en-US" sz="3200" dirty="0">
                <a:solidFill>
                  <a:schemeClr val="bg1"/>
                </a:solidFill>
              </a:rPr>
              <a:t>Jesus did not say to </a:t>
            </a:r>
            <a:r>
              <a:rPr lang="en-US" sz="3200" dirty="0" smtClean="0">
                <a:solidFill>
                  <a:schemeClr val="bg1"/>
                </a:solidFill>
              </a:rPr>
              <a:t>him </a:t>
            </a:r>
          </a:p>
          <a:p>
            <a:r>
              <a:rPr lang="en-US" sz="3200" dirty="0" smtClean="0">
                <a:solidFill>
                  <a:schemeClr val="bg1"/>
                </a:solidFill>
              </a:rPr>
              <a:t>that </a:t>
            </a:r>
            <a:r>
              <a:rPr lang="en-US" sz="3200" dirty="0">
                <a:solidFill>
                  <a:schemeClr val="bg1"/>
                </a:solidFill>
              </a:rPr>
              <a:t>he was not going </a:t>
            </a:r>
            <a:r>
              <a:rPr lang="en-US" sz="3200" dirty="0" smtClean="0">
                <a:solidFill>
                  <a:schemeClr val="bg1"/>
                </a:solidFill>
              </a:rPr>
              <a:t>to </a:t>
            </a:r>
            <a:r>
              <a:rPr lang="en-US" sz="3200" dirty="0">
                <a:solidFill>
                  <a:schemeClr val="bg1"/>
                </a:solidFill>
              </a:rPr>
              <a:t>die, </a:t>
            </a:r>
            <a:endParaRPr lang="en-US" sz="3200" dirty="0" smtClean="0">
              <a:solidFill>
                <a:schemeClr val="bg1"/>
              </a:solidFill>
            </a:endParaRPr>
          </a:p>
          <a:p>
            <a:r>
              <a:rPr lang="en-US" sz="3200" dirty="0">
                <a:solidFill>
                  <a:schemeClr val="bg1"/>
                </a:solidFill>
              </a:rPr>
              <a:t>b</a:t>
            </a:r>
            <a:r>
              <a:rPr lang="en-US" sz="3200" dirty="0" smtClean="0">
                <a:solidFill>
                  <a:schemeClr val="bg1"/>
                </a:solidFill>
              </a:rPr>
              <a:t>ut </a:t>
            </a:r>
            <a:r>
              <a:rPr lang="en-US" sz="3200" dirty="0">
                <a:solidFill>
                  <a:schemeClr val="bg1"/>
                </a:solidFill>
              </a:rPr>
              <a:t>rather, “If I want </a:t>
            </a:r>
            <a:r>
              <a:rPr lang="en-US" sz="3200" dirty="0" smtClean="0">
                <a:solidFill>
                  <a:schemeClr val="bg1"/>
                </a:solidFill>
              </a:rPr>
              <a:t>him </a:t>
            </a:r>
            <a:r>
              <a:rPr lang="en-US" sz="3200" dirty="0">
                <a:solidFill>
                  <a:schemeClr val="bg1"/>
                </a:solidFill>
              </a:rPr>
              <a:t>to </a:t>
            </a:r>
            <a:endParaRPr lang="en-US" sz="3200" dirty="0" smtClean="0">
              <a:solidFill>
                <a:schemeClr val="bg1"/>
              </a:solidFill>
            </a:endParaRPr>
          </a:p>
          <a:p>
            <a:r>
              <a:rPr lang="en-US" sz="3200" dirty="0" smtClean="0">
                <a:solidFill>
                  <a:schemeClr val="bg1"/>
                </a:solidFill>
              </a:rPr>
              <a:t>live </a:t>
            </a:r>
            <a:r>
              <a:rPr lang="en-US" sz="3200" dirty="0">
                <a:solidFill>
                  <a:schemeClr val="bg1"/>
                </a:solidFill>
              </a:rPr>
              <a:t>until I come </a:t>
            </a:r>
            <a:r>
              <a:rPr lang="en-US" sz="3200" dirty="0" smtClean="0">
                <a:solidFill>
                  <a:schemeClr val="bg1"/>
                </a:solidFill>
              </a:rPr>
              <a:t>back</a:t>
            </a:r>
            <a:r>
              <a:rPr lang="en-US" sz="3200" dirty="0">
                <a:solidFill>
                  <a:schemeClr val="bg1"/>
                </a:solidFill>
              </a:rPr>
              <a:t>, what </a:t>
            </a:r>
            <a:endParaRPr lang="en-US" sz="3200" dirty="0" smtClean="0">
              <a:solidFill>
                <a:schemeClr val="bg1"/>
              </a:solidFill>
            </a:endParaRPr>
          </a:p>
          <a:p>
            <a:r>
              <a:rPr lang="en-US" sz="3200" dirty="0" smtClean="0">
                <a:solidFill>
                  <a:schemeClr val="bg1"/>
                </a:solidFill>
              </a:rPr>
              <a:t>concern </a:t>
            </a:r>
            <a:r>
              <a:rPr lang="en-US" sz="3200" dirty="0">
                <a:solidFill>
                  <a:schemeClr val="bg1"/>
                </a:solidFill>
              </a:rPr>
              <a:t>is that </a:t>
            </a:r>
            <a:r>
              <a:rPr lang="en-US" sz="3200" dirty="0" smtClean="0">
                <a:solidFill>
                  <a:schemeClr val="bg1"/>
                </a:solidFill>
              </a:rPr>
              <a:t>of </a:t>
            </a:r>
            <a:r>
              <a:rPr lang="en-US" sz="3200" dirty="0">
                <a:solidFill>
                  <a:schemeClr val="bg1"/>
                </a:solidFill>
              </a:rPr>
              <a:t>yours?”  </a:t>
            </a:r>
            <a:endParaRPr lang="en-US" sz="3200" dirty="0" smtClean="0">
              <a:solidFill>
                <a:schemeClr val="bg1"/>
              </a:solidFill>
            </a:endParaRPr>
          </a:p>
          <a:p>
            <a:r>
              <a:rPr lang="en-US" sz="3200" dirty="0" smtClean="0">
                <a:solidFill>
                  <a:schemeClr val="bg1"/>
                </a:solidFill>
              </a:rPr>
              <a:t>This </a:t>
            </a:r>
            <a:r>
              <a:rPr lang="en-US" sz="3200" dirty="0">
                <a:solidFill>
                  <a:schemeClr val="bg1"/>
                </a:solidFill>
              </a:rPr>
              <a:t>is the </a:t>
            </a:r>
            <a:r>
              <a:rPr lang="en-US" sz="3200" dirty="0" smtClean="0">
                <a:solidFill>
                  <a:schemeClr val="bg1"/>
                </a:solidFill>
              </a:rPr>
              <a:t>disciple </a:t>
            </a:r>
            <a:r>
              <a:rPr lang="en-US" sz="3200" dirty="0">
                <a:solidFill>
                  <a:schemeClr val="bg1"/>
                </a:solidFill>
              </a:rPr>
              <a:t>who </a:t>
            </a:r>
            <a:endParaRPr lang="en-US" sz="3200" dirty="0" smtClean="0">
              <a:solidFill>
                <a:schemeClr val="bg1"/>
              </a:solidFill>
            </a:endParaRPr>
          </a:p>
          <a:p>
            <a:r>
              <a:rPr lang="en-US" sz="3200" dirty="0" smtClean="0">
                <a:solidFill>
                  <a:schemeClr val="bg1"/>
                </a:solidFill>
              </a:rPr>
              <a:t>testifies </a:t>
            </a:r>
            <a:r>
              <a:rPr lang="en-US" sz="3200" dirty="0">
                <a:solidFill>
                  <a:schemeClr val="bg1"/>
                </a:solidFill>
              </a:rPr>
              <a:t>about </a:t>
            </a:r>
            <a:r>
              <a:rPr lang="en-US" sz="3200" dirty="0" smtClean="0">
                <a:solidFill>
                  <a:schemeClr val="bg1"/>
                </a:solidFill>
              </a:rPr>
              <a:t>these </a:t>
            </a:r>
            <a:r>
              <a:rPr lang="en-US" sz="3200" dirty="0">
                <a:solidFill>
                  <a:schemeClr val="bg1"/>
                </a:solidFill>
              </a:rPr>
              <a:t>things </a:t>
            </a:r>
            <a:endParaRPr lang="en-US" sz="3200" dirty="0" smtClean="0">
              <a:solidFill>
                <a:schemeClr val="bg1"/>
              </a:solidFill>
            </a:endParaRPr>
          </a:p>
          <a:p>
            <a:r>
              <a:rPr lang="en-US" sz="3200" dirty="0" smtClean="0">
                <a:solidFill>
                  <a:schemeClr val="bg1"/>
                </a:solidFill>
              </a:rPr>
              <a:t>and </a:t>
            </a:r>
            <a:r>
              <a:rPr lang="en-US" sz="3200" dirty="0">
                <a:solidFill>
                  <a:schemeClr val="bg1"/>
                </a:solidFill>
              </a:rPr>
              <a:t>has </a:t>
            </a:r>
            <a:r>
              <a:rPr lang="en-US" sz="3200" dirty="0" smtClean="0">
                <a:solidFill>
                  <a:schemeClr val="bg1"/>
                </a:solidFill>
              </a:rPr>
              <a:t>written </a:t>
            </a:r>
            <a:r>
              <a:rPr lang="en-US" sz="3200" dirty="0">
                <a:solidFill>
                  <a:schemeClr val="bg1"/>
                </a:solidFill>
              </a:rPr>
              <a:t>these things</a:t>
            </a:r>
            <a:r>
              <a:rPr lang="en-US" sz="3200" dirty="0" smtClean="0">
                <a:solidFill>
                  <a:schemeClr val="bg1"/>
                </a:solidFill>
              </a:rPr>
              <a:t>,</a:t>
            </a:r>
          </a:p>
          <a:p>
            <a:r>
              <a:rPr lang="en-US" sz="3200" dirty="0" smtClean="0">
                <a:solidFill>
                  <a:schemeClr val="bg1"/>
                </a:solidFill>
              </a:rPr>
              <a:t>and we now </a:t>
            </a:r>
            <a:r>
              <a:rPr lang="en-US" sz="3200" dirty="0">
                <a:solidFill>
                  <a:schemeClr val="bg1"/>
                </a:solidFill>
              </a:rPr>
              <a:t>that his </a:t>
            </a:r>
            <a:endParaRPr lang="en-US" sz="3200" dirty="0" smtClean="0">
              <a:solidFill>
                <a:schemeClr val="bg1"/>
              </a:solidFill>
            </a:endParaRPr>
          </a:p>
          <a:p>
            <a:r>
              <a:rPr lang="en-US" sz="3200" dirty="0" smtClean="0">
                <a:solidFill>
                  <a:schemeClr val="bg1"/>
                </a:solidFill>
              </a:rPr>
              <a:t>testimony is </a:t>
            </a:r>
            <a:r>
              <a:rPr lang="en-US" sz="3200" dirty="0">
                <a:solidFill>
                  <a:schemeClr val="bg1"/>
                </a:solidFill>
              </a:rPr>
              <a:t>true.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378" y="542260"/>
            <a:ext cx="4234621" cy="5442958"/>
          </a:xfrm>
          <a:prstGeom prst="rect">
            <a:avLst/>
          </a:prstGeom>
          <a:solidFill>
            <a:schemeClr val="bg2">
              <a:lumMod val="50000"/>
            </a:schemeClr>
          </a:solidFill>
        </p:spPr>
      </p:pic>
      <p:sp>
        <p:nvSpPr>
          <p:cNvPr id="5" name="TextBox 4"/>
          <p:cNvSpPr txBox="1"/>
          <p:nvPr/>
        </p:nvSpPr>
        <p:spPr>
          <a:xfrm>
            <a:off x="4909378" y="5985218"/>
            <a:ext cx="4234622" cy="892552"/>
          </a:xfrm>
          <a:prstGeom prst="rect">
            <a:avLst/>
          </a:prstGeom>
          <a:solidFill>
            <a:schemeClr val="bg2">
              <a:lumMod val="50000"/>
            </a:schemeClr>
          </a:solidFill>
        </p:spPr>
        <p:txBody>
          <a:bodyPr wrap="square" rtlCol="0">
            <a:spAutoFit/>
          </a:bodyPr>
          <a:lstStyle/>
          <a:p>
            <a:pPr algn="ctr"/>
            <a:r>
              <a:rPr lang="en-US" sz="3200" dirty="0" smtClean="0">
                <a:solidFill>
                  <a:srgbClr val="FFFF00"/>
                </a:solidFill>
              </a:rPr>
              <a:t>John</a:t>
            </a:r>
            <a:r>
              <a:rPr lang="en-US" sz="2000" dirty="0" smtClean="0">
                <a:solidFill>
                  <a:srgbClr val="FFFF00"/>
                </a:solidFill>
              </a:rPr>
              <a:t> 		</a:t>
            </a:r>
            <a:r>
              <a:rPr lang="en-US" sz="2000" dirty="0" smtClean="0">
                <a:solidFill>
                  <a:schemeClr val="bg1"/>
                </a:solidFill>
              </a:rPr>
              <a:t>by</a:t>
            </a:r>
            <a:r>
              <a:rPr lang="en-US" sz="2000" dirty="0" smtClean="0">
                <a:solidFill>
                  <a:srgbClr val="FFFF00"/>
                </a:solidFill>
              </a:rPr>
              <a:t> </a:t>
            </a:r>
            <a:r>
              <a:rPr lang="en-US" sz="2000" dirty="0" err="1" smtClean="0">
                <a:solidFill>
                  <a:schemeClr val="bg1"/>
                </a:solidFill>
              </a:rPr>
              <a:t>Andri</a:t>
            </a:r>
            <a:r>
              <a:rPr lang="en-US" sz="2000" dirty="0" smtClean="0">
                <a:solidFill>
                  <a:schemeClr val="bg1"/>
                </a:solidFill>
              </a:rPr>
              <a:t> </a:t>
            </a:r>
            <a:r>
              <a:rPr lang="en-US" sz="2000" dirty="0" err="1" smtClean="0">
                <a:solidFill>
                  <a:schemeClr val="bg1"/>
                </a:solidFill>
              </a:rPr>
              <a:t>Rublev</a:t>
            </a:r>
            <a:r>
              <a:rPr lang="en-US" sz="2000" dirty="0" smtClean="0">
                <a:solidFill>
                  <a:schemeClr val="bg1"/>
                </a:solidFill>
              </a:rPr>
              <a:t>  </a:t>
            </a:r>
          </a:p>
          <a:p>
            <a:pPr algn="ctr"/>
            <a:r>
              <a:rPr lang="en-US" sz="2000" dirty="0" smtClean="0">
                <a:solidFill>
                  <a:schemeClr val="bg1"/>
                </a:solidFill>
              </a:rPr>
              <a:t>Russian State Library / wikiart.org</a:t>
            </a:r>
            <a:endParaRPr lang="en-US" sz="3200" dirty="0">
              <a:solidFill>
                <a:srgbClr val="FFFF00"/>
              </a:solidFill>
            </a:endParaRPr>
          </a:p>
        </p:txBody>
      </p:sp>
    </p:spTree>
    <p:extLst>
      <p:ext uri="{BB962C8B-B14F-4D97-AF65-F5344CB8AC3E}">
        <p14:creationId xmlns:p14="http://schemas.microsoft.com/office/powerpoint/2010/main" val="82453375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3D5E"/>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766"/>
          <a:stretch/>
        </p:blipFill>
        <p:spPr>
          <a:xfrm>
            <a:off x="0" y="2011680"/>
            <a:ext cx="9144000" cy="4846320"/>
          </a:xfrm>
          <a:prstGeom prst="rect">
            <a:avLst/>
          </a:prstGeom>
        </p:spPr>
      </p:pic>
      <p:sp>
        <p:nvSpPr>
          <p:cNvPr id="2" name="TextBox 1"/>
          <p:cNvSpPr txBox="1"/>
          <p:nvPr/>
        </p:nvSpPr>
        <p:spPr>
          <a:xfrm>
            <a:off x="0" y="0"/>
            <a:ext cx="9144000" cy="3539430"/>
          </a:xfrm>
          <a:prstGeom prst="rect">
            <a:avLst/>
          </a:prstGeom>
          <a:noFill/>
        </p:spPr>
        <p:txBody>
          <a:bodyPr wrap="square" rtlCol="0">
            <a:spAutoFit/>
          </a:bodyPr>
          <a:lstStyle/>
          <a:p>
            <a:r>
              <a:rPr lang="en-US" sz="3200" dirty="0">
                <a:solidFill>
                  <a:schemeClr val="bg1"/>
                </a:solidFill>
              </a:rPr>
              <a:t>John 21.25:  There are many other things that Jesus did. If every one of them were written down, I suppose the whole world would not have room for the books that would be written</a:t>
            </a:r>
            <a:r>
              <a:rPr lang="en-US" sz="3200" dirty="0" smtClean="0">
                <a:solidFill>
                  <a:schemeClr val="bg1"/>
                </a:solidFill>
              </a:rPr>
              <a:t>.</a:t>
            </a:r>
          </a:p>
          <a:p>
            <a:endParaRPr lang="en-US" sz="3200" dirty="0" smtClean="0">
              <a:solidFill>
                <a:schemeClr val="bg1"/>
              </a:solidFill>
            </a:endParaRPr>
          </a:p>
          <a:p>
            <a:r>
              <a:rPr lang="en-US" sz="3200" dirty="0" smtClean="0">
                <a:solidFill>
                  <a:srgbClr val="FFFF00"/>
                </a:solidFill>
              </a:rPr>
              <a:t>Believe</a:t>
            </a:r>
            <a:r>
              <a:rPr lang="en-US" sz="3200" dirty="0">
                <a:solidFill>
                  <a:srgbClr val="FFFF00"/>
                </a:solidFill>
              </a:rPr>
              <a:t>		</a:t>
            </a:r>
            <a:r>
              <a:rPr lang="en-US" sz="3200" dirty="0" smtClean="0">
                <a:solidFill>
                  <a:srgbClr val="FFFF00"/>
                </a:solidFill>
              </a:rPr>
              <a:t>			     Become </a:t>
            </a:r>
            <a:r>
              <a:rPr lang="en-US" sz="3200" dirty="0">
                <a:solidFill>
                  <a:srgbClr val="FFFF00"/>
                </a:solidFill>
              </a:rPr>
              <a:t>a disciple</a:t>
            </a:r>
          </a:p>
          <a:p>
            <a:endParaRPr lang="en-US" sz="3200" dirty="0">
              <a:solidFill>
                <a:schemeClr val="bg1"/>
              </a:solidFill>
            </a:endParaRPr>
          </a:p>
        </p:txBody>
      </p:sp>
      <p:sp>
        <p:nvSpPr>
          <p:cNvPr id="5" name="TextBox 4"/>
          <p:cNvSpPr txBox="1"/>
          <p:nvPr/>
        </p:nvSpPr>
        <p:spPr>
          <a:xfrm>
            <a:off x="0" y="6457890"/>
            <a:ext cx="9144000" cy="400110"/>
          </a:xfrm>
          <a:prstGeom prst="rect">
            <a:avLst/>
          </a:prstGeom>
          <a:solidFill>
            <a:schemeClr val="bg2">
              <a:lumMod val="10000"/>
            </a:schemeClr>
          </a:solidFill>
        </p:spPr>
        <p:txBody>
          <a:bodyPr wrap="square" rtlCol="0">
            <a:spAutoFit/>
          </a:bodyPr>
          <a:lstStyle/>
          <a:p>
            <a:pPr algn="ctr"/>
            <a:r>
              <a:rPr lang="en-US" sz="2000" dirty="0" smtClean="0">
                <a:solidFill>
                  <a:schemeClr val="bg1"/>
                </a:solidFill>
              </a:rPr>
              <a:t>from </a:t>
            </a:r>
            <a:r>
              <a:rPr lang="en-US" sz="2000" i="1" dirty="0" smtClean="0">
                <a:solidFill>
                  <a:schemeClr val="bg1"/>
                </a:solidFill>
              </a:rPr>
              <a:t>The Gospel of John </a:t>
            </a:r>
            <a:r>
              <a:rPr lang="en-US" sz="2000" dirty="0" smtClean="0">
                <a:solidFill>
                  <a:schemeClr val="bg1"/>
                </a:solidFill>
              </a:rPr>
              <a:t>movie</a:t>
            </a:r>
            <a:endParaRPr lang="en-US" sz="2000" dirty="0">
              <a:solidFill>
                <a:schemeClr val="bg1"/>
              </a:solidFill>
            </a:endParaRPr>
          </a:p>
        </p:txBody>
      </p:sp>
      <p:cxnSp>
        <p:nvCxnSpPr>
          <p:cNvPr id="10" name="Straight Arrow Connector 9"/>
          <p:cNvCxnSpPr/>
          <p:nvPr/>
        </p:nvCxnSpPr>
        <p:spPr>
          <a:xfrm flipV="1">
            <a:off x="1351006" y="2782855"/>
            <a:ext cx="2454875" cy="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1061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83D5E"/>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0" y="0"/>
            <a:ext cx="9144000" cy="4124206"/>
          </a:xfrm>
          <a:prstGeom prst="rect">
            <a:avLst/>
          </a:prstGeom>
          <a:noFill/>
        </p:spPr>
        <p:txBody>
          <a:bodyPr wrap="square" rtlCol="0">
            <a:spAutoFit/>
          </a:bodyPr>
          <a:lstStyle/>
          <a:p>
            <a:r>
              <a:rPr lang="en-US" sz="3200" smtClean="0"/>
              <a:t>Jesus </a:t>
            </a:r>
            <a:r>
              <a:rPr lang="en-US" sz="3200" dirty="0"/>
              <a:t>told Peter, </a:t>
            </a:r>
            <a:r>
              <a:rPr lang="en-US" sz="4000" b="1" dirty="0">
                <a:solidFill>
                  <a:srgbClr val="FF0000"/>
                </a:solidFill>
              </a:rPr>
              <a:t>“Follow me</a:t>
            </a:r>
            <a:r>
              <a:rPr lang="en-US" sz="4000" b="1" dirty="0" smtClean="0">
                <a:solidFill>
                  <a:srgbClr val="FF0000"/>
                </a:solidFill>
              </a:rPr>
              <a:t>.”</a:t>
            </a:r>
          </a:p>
          <a:p>
            <a:pPr lvl="2">
              <a:spcBef>
                <a:spcPts val="1800"/>
              </a:spcBef>
            </a:pPr>
            <a:r>
              <a:rPr lang="en-US" sz="3200" dirty="0" smtClean="0"/>
              <a:t>follow his example</a:t>
            </a:r>
          </a:p>
          <a:p>
            <a:pPr lvl="2"/>
            <a:r>
              <a:rPr lang="en-US" sz="3200" dirty="0" smtClean="0"/>
              <a:t>	follow his teachings</a:t>
            </a:r>
          </a:p>
          <a:p>
            <a:pPr lvl="2"/>
            <a:r>
              <a:rPr lang="en-US" sz="3200" dirty="0" smtClean="0"/>
              <a:t>		follow him as your master</a:t>
            </a:r>
          </a:p>
          <a:p>
            <a:pPr lvl="2">
              <a:spcBef>
                <a:spcPts val="1800"/>
              </a:spcBef>
            </a:pPr>
            <a:r>
              <a:rPr lang="en-US" sz="3200" dirty="0" smtClean="0"/>
              <a:t>follow him in the gospel mission</a:t>
            </a:r>
          </a:p>
          <a:p>
            <a:pPr lvl="2"/>
            <a:r>
              <a:rPr lang="en-US" sz="3200" dirty="0" smtClean="0"/>
              <a:t>	follow him in the church ministry</a:t>
            </a:r>
          </a:p>
          <a:p>
            <a:pPr lvl="2"/>
            <a:r>
              <a:rPr lang="en-US" sz="3200" dirty="0" smtClean="0"/>
              <a:t>		follow him in sacrificial loving </a:t>
            </a:r>
            <a:endParaRPr lang="en-US" sz="3200" dirty="0"/>
          </a:p>
        </p:txBody>
      </p:sp>
    </p:spTree>
    <p:extLst>
      <p:ext uri="{BB962C8B-B14F-4D97-AF65-F5344CB8AC3E}">
        <p14:creationId xmlns:p14="http://schemas.microsoft.com/office/powerpoint/2010/main" val="9975079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 t="31873" r="44995" b="40097"/>
          <a:stretch/>
        </p:blipFill>
        <p:spPr>
          <a:xfrm>
            <a:off x="0" y="0"/>
            <a:ext cx="9144000" cy="3108960"/>
          </a:xfrm>
          <a:prstGeom prst="rect">
            <a:avLst/>
          </a:prstGeom>
        </p:spPr>
      </p:pic>
      <p:sp>
        <p:nvSpPr>
          <p:cNvPr id="2" name="TextBox 1"/>
          <p:cNvSpPr txBox="1"/>
          <p:nvPr/>
        </p:nvSpPr>
        <p:spPr>
          <a:xfrm>
            <a:off x="0" y="2333685"/>
            <a:ext cx="9144000" cy="4524315"/>
          </a:xfrm>
          <a:prstGeom prst="rect">
            <a:avLst/>
          </a:prstGeom>
          <a:noFill/>
        </p:spPr>
        <p:txBody>
          <a:bodyPr wrap="square" rtlCol="0">
            <a:spAutoFit/>
          </a:bodyPr>
          <a:lstStyle/>
          <a:p>
            <a:r>
              <a:rPr lang="en-US" sz="3200" dirty="0">
                <a:solidFill>
                  <a:schemeClr val="bg1"/>
                </a:solidFill>
              </a:rPr>
              <a:t>John 21.1-3 </a:t>
            </a:r>
            <a:r>
              <a:rPr lang="en-US" sz="3200" dirty="0" smtClean="0">
                <a:solidFill>
                  <a:schemeClr val="bg1"/>
                </a:solidFill>
              </a:rPr>
              <a:t>NET</a:t>
            </a:r>
            <a:r>
              <a:rPr lang="en-US" sz="3200" dirty="0">
                <a:solidFill>
                  <a:schemeClr val="bg1"/>
                </a:solidFill>
              </a:rPr>
              <a:t>:  </a:t>
            </a:r>
            <a:endParaRPr lang="en-US" sz="3200" dirty="0" smtClean="0">
              <a:solidFill>
                <a:schemeClr val="bg1"/>
              </a:solidFill>
            </a:endParaRPr>
          </a:p>
          <a:p>
            <a:r>
              <a:rPr lang="en-US" sz="3200" dirty="0" smtClean="0">
                <a:solidFill>
                  <a:schemeClr val="bg1"/>
                </a:solidFill>
              </a:rPr>
              <a:t>After </a:t>
            </a:r>
            <a:r>
              <a:rPr lang="en-US" sz="3200" dirty="0">
                <a:solidFill>
                  <a:schemeClr val="bg1"/>
                </a:solidFill>
              </a:rPr>
              <a:t>this Jesus </a:t>
            </a:r>
            <a:r>
              <a:rPr lang="en-US" sz="3200" dirty="0" smtClean="0">
                <a:solidFill>
                  <a:schemeClr val="bg1"/>
                </a:solidFill>
              </a:rPr>
              <a:t>revealed himself </a:t>
            </a:r>
            <a:r>
              <a:rPr lang="en-US" sz="3200" dirty="0">
                <a:solidFill>
                  <a:schemeClr val="bg1"/>
                </a:solidFill>
              </a:rPr>
              <a:t>again to the disciples by the Sea of </a:t>
            </a:r>
            <a:r>
              <a:rPr lang="en-US" sz="3200" dirty="0" smtClean="0">
                <a:solidFill>
                  <a:schemeClr val="bg1"/>
                </a:solidFill>
              </a:rPr>
              <a:t>Tiberias. </a:t>
            </a:r>
            <a:r>
              <a:rPr lang="en-US" sz="3200" dirty="0">
                <a:solidFill>
                  <a:schemeClr val="bg1"/>
                </a:solidFill>
              </a:rPr>
              <a:t>Now this is how he did so.  Simon Peter, Thomas (called Didymus), Nathanael (who was from Cana in Galilee), the sons of Zebedee, and two other disciples of his were together.  Simon Peter told them, “I am going fishing.” “We will go with you,” they replied. They went out and got into the boat, but that night they caught nothing. </a:t>
            </a:r>
          </a:p>
        </p:txBody>
      </p:sp>
      <p:sp>
        <p:nvSpPr>
          <p:cNvPr id="4" name="TextBox 3"/>
          <p:cNvSpPr txBox="1"/>
          <p:nvPr/>
        </p:nvSpPr>
        <p:spPr>
          <a:xfrm>
            <a:off x="6092688" y="0"/>
            <a:ext cx="3051312" cy="1938992"/>
          </a:xfrm>
          <a:prstGeom prst="rect">
            <a:avLst/>
          </a:prstGeom>
          <a:solidFill>
            <a:schemeClr val="bg2">
              <a:lumMod val="50000"/>
            </a:schemeClr>
          </a:solidFill>
        </p:spPr>
        <p:txBody>
          <a:bodyPr wrap="square" rtlCol="0">
            <a:spAutoFit/>
          </a:bodyPr>
          <a:lstStyle/>
          <a:p>
            <a:pPr algn="r"/>
            <a:r>
              <a:rPr lang="en-US" sz="2000" dirty="0" smtClean="0">
                <a:solidFill>
                  <a:schemeClr val="bg1"/>
                </a:solidFill>
              </a:rPr>
              <a:t>©2012 Todd Bolen BiblePlaces.com</a:t>
            </a:r>
            <a:endParaRPr lang="en-US" sz="2000" dirty="0">
              <a:solidFill>
                <a:schemeClr val="bg1"/>
              </a:solidFill>
            </a:endParaRPr>
          </a:p>
          <a:p>
            <a:pPr algn="r"/>
            <a:endParaRPr lang="en-US" sz="2000" dirty="0" smtClean="0">
              <a:solidFill>
                <a:schemeClr val="bg1"/>
              </a:solidFill>
            </a:endParaRPr>
          </a:p>
          <a:p>
            <a:pPr algn="r"/>
            <a:r>
              <a:rPr lang="en-US" sz="3200" dirty="0" smtClean="0">
                <a:solidFill>
                  <a:srgbClr val="FFFF00"/>
                </a:solidFill>
              </a:rPr>
              <a:t>Peter’s House </a:t>
            </a:r>
            <a:r>
              <a:rPr lang="en-US" sz="2800" dirty="0" smtClean="0">
                <a:solidFill>
                  <a:srgbClr val="FFFF00"/>
                </a:solidFill>
              </a:rPr>
              <a:t>Traditional Location </a:t>
            </a:r>
            <a:endParaRPr lang="en-US" sz="2800" dirty="0">
              <a:solidFill>
                <a:srgbClr val="FFFF00"/>
              </a:solidFill>
            </a:endParaRPr>
          </a:p>
        </p:txBody>
      </p:sp>
      <p:cxnSp>
        <p:nvCxnSpPr>
          <p:cNvPr id="6" name="Straight Arrow Connector 5"/>
          <p:cNvCxnSpPr/>
          <p:nvPr/>
        </p:nvCxnSpPr>
        <p:spPr>
          <a:xfrm flipH="1" flipV="1">
            <a:off x="5317435" y="924339"/>
            <a:ext cx="1441174" cy="208722"/>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649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4E3F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282" b="14280"/>
          <a:stretch/>
        </p:blipFill>
        <p:spPr>
          <a:xfrm>
            <a:off x="0" y="548640"/>
            <a:ext cx="9144000" cy="6309360"/>
          </a:xfrm>
          <a:prstGeom prst="rect">
            <a:avLst/>
          </a:prstGeom>
        </p:spPr>
      </p:pic>
      <p:sp>
        <p:nvSpPr>
          <p:cNvPr id="2" name="TextBox 1"/>
          <p:cNvSpPr txBox="1"/>
          <p:nvPr/>
        </p:nvSpPr>
        <p:spPr>
          <a:xfrm>
            <a:off x="0" y="0"/>
            <a:ext cx="9144000" cy="4031873"/>
          </a:xfrm>
          <a:prstGeom prst="rect">
            <a:avLst/>
          </a:prstGeom>
          <a:noFill/>
        </p:spPr>
        <p:txBody>
          <a:bodyPr wrap="square" rtlCol="0">
            <a:spAutoFit/>
          </a:bodyPr>
          <a:lstStyle/>
          <a:p>
            <a:r>
              <a:rPr lang="en-US" sz="3200" dirty="0"/>
              <a:t>John 21.4-6:  When it was already very early morning, Jesus stood on the beach, but the disciples did not know that it was Jesus.  So Jesus said to them, “Children, you don't have any fish, do you?” They replied, “No.”  He told them, “Throw your net on the right side of the boat, and you will find some.” So they </a:t>
            </a:r>
            <a:r>
              <a:rPr lang="en-US" sz="3200" dirty="0" smtClean="0"/>
              <a:t>		threw </a:t>
            </a:r>
            <a:r>
              <a:rPr lang="en-US" sz="3200" dirty="0"/>
              <a:t>the net, and were not able to pull it </a:t>
            </a:r>
            <a:r>
              <a:rPr lang="en-US" sz="3200" dirty="0" smtClean="0"/>
              <a:t>		in </a:t>
            </a:r>
            <a:r>
              <a:rPr lang="en-US" sz="3200" dirty="0"/>
              <a:t>because of the large number of fish.</a:t>
            </a:r>
          </a:p>
        </p:txBody>
      </p:sp>
      <p:sp>
        <p:nvSpPr>
          <p:cNvPr id="4" name="TextBox 3"/>
          <p:cNvSpPr txBox="1"/>
          <p:nvPr/>
        </p:nvSpPr>
        <p:spPr>
          <a:xfrm>
            <a:off x="0" y="6273225"/>
            <a:ext cx="9144000" cy="584775"/>
          </a:xfrm>
          <a:prstGeom prst="rect">
            <a:avLst/>
          </a:prstGeom>
          <a:solidFill>
            <a:schemeClr val="bg2">
              <a:lumMod val="50000"/>
            </a:schemeClr>
          </a:solidFill>
        </p:spPr>
        <p:txBody>
          <a:bodyPr wrap="square" rtlCol="0">
            <a:spAutoFit/>
          </a:bodyPr>
          <a:lstStyle/>
          <a:p>
            <a:pPr algn="ctr"/>
            <a:r>
              <a:rPr lang="en-US" sz="2000" dirty="0" smtClean="0">
                <a:solidFill>
                  <a:schemeClr val="bg1"/>
                </a:solidFill>
              </a:rPr>
              <a:t>©2012 Todd Bolen BiblePlaces.com	     </a:t>
            </a:r>
            <a:r>
              <a:rPr lang="en-US" sz="3200" dirty="0" smtClean="0">
                <a:solidFill>
                  <a:srgbClr val="FFFF00"/>
                </a:solidFill>
              </a:rPr>
              <a:t>Capernaum from a boat</a:t>
            </a:r>
            <a:endParaRPr lang="en-US" sz="3200" dirty="0">
              <a:solidFill>
                <a:srgbClr val="FFFF00"/>
              </a:solidFill>
            </a:endParaRPr>
          </a:p>
        </p:txBody>
      </p:sp>
    </p:spTree>
    <p:extLst>
      <p:ext uri="{BB962C8B-B14F-4D97-AF65-F5344CB8AC3E}">
        <p14:creationId xmlns:p14="http://schemas.microsoft.com/office/powerpoint/2010/main" val="3389318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4E3F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253" t="29327" r="23728" b="12004"/>
          <a:stretch/>
        </p:blipFill>
        <p:spPr>
          <a:xfrm>
            <a:off x="4846320" y="0"/>
            <a:ext cx="4297680" cy="6858000"/>
          </a:xfrm>
          <a:prstGeom prst="rect">
            <a:avLst/>
          </a:prstGeom>
        </p:spPr>
      </p:pic>
      <p:sp>
        <p:nvSpPr>
          <p:cNvPr id="2" name="TextBox 1"/>
          <p:cNvSpPr txBox="1"/>
          <p:nvPr/>
        </p:nvSpPr>
        <p:spPr>
          <a:xfrm>
            <a:off x="1" y="0"/>
            <a:ext cx="4944140" cy="6986528"/>
          </a:xfrm>
          <a:prstGeom prst="rect">
            <a:avLst/>
          </a:prstGeom>
          <a:noFill/>
        </p:spPr>
        <p:txBody>
          <a:bodyPr wrap="square" rtlCol="0">
            <a:spAutoFit/>
          </a:bodyPr>
          <a:lstStyle/>
          <a:p>
            <a:r>
              <a:rPr lang="en-US" sz="3200" dirty="0"/>
              <a:t>John 21.7-8: </a:t>
            </a:r>
            <a:r>
              <a:rPr lang="en-US" sz="3200" dirty="0" smtClean="0"/>
              <a:t> Then </a:t>
            </a:r>
            <a:r>
              <a:rPr lang="en-US" sz="3200" dirty="0"/>
              <a:t>the disciple whom Jesus loved </a:t>
            </a:r>
            <a:r>
              <a:rPr lang="en-US" sz="3200" dirty="0" smtClean="0"/>
              <a:t>said </a:t>
            </a:r>
            <a:r>
              <a:rPr lang="en-US" sz="3200" dirty="0"/>
              <a:t>to Peter, “It is the Lord!” So Simon Peter, when he heard that it was the Lord, tucked in his outer garment (for he had nothing on underneath it</a:t>
            </a:r>
            <a:r>
              <a:rPr lang="en-US" sz="3200" dirty="0" smtClean="0"/>
              <a:t>), </a:t>
            </a:r>
            <a:r>
              <a:rPr lang="en-US" sz="3200" dirty="0"/>
              <a:t>and plunged into the sea.  Meanwhile the other disciples came with the boat, dragging the net full of fish, for they were not far from land, only about a hundred yards.</a:t>
            </a:r>
          </a:p>
        </p:txBody>
      </p:sp>
      <p:sp>
        <p:nvSpPr>
          <p:cNvPr id="8" name="TextBox 7"/>
          <p:cNvSpPr txBox="1"/>
          <p:nvPr/>
        </p:nvSpPr>
        <p:spPr>
          <a:xfrm>
            <a:off x="4846320" y="0"/>
            <a:ext cx="4297680" cy="584775"/>
          </a:xfrm>
          <a:prstGeom prst="rect">
            <a:avLst/>
          </a:prstGeom>
          <a:solidFill>
            <a:schemeClr val="bg2">
              <a:lumMod val="50000"/>
            </a:schemeClr>
          </a:solidFill>
        </p:spPr>
        <p:txBody>
          <a:bodyPr wrap="square" rtlCol="0">
            <a:spAutoFit/>
          </a:bodyPr>
          <a:lstStyle/>
          <a:p>
            <a:pPr algn="ctr"/>
            <a:r>
              <a:rPr lang="en-US" sz="3200" dirty="0" smtClean="0">
                <a:solidFill>
                  <a:srgbClr val="FFFF00"/>
                </a:solidFill>
              </a:rPr>
              <a:t>fishing boat model</a:t>
            </a:r>
            <a:endParaRPr lang="en-US" sz="3200" dirty="0">
              <a:solidFill>
                <a:srgbClr val="FFFF00"/>
              </a:solidFill>
            </a:endParaRPr>
          </a:p>
        </p:txBody>
      </p:sp>
    </p:spTree>
    <p:extLst>
      <p:ext uri="{BB962C8B-B14F-4D97-AF65-F5344CB8AC3E}">
        <p14:creationId xmlns:p14="http://schemas.microsoft.com/office/powerpoint/2010/main" val="125199759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3D5E"/>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r>
              <a:rPr lang="en-US" sz="3200" dirty="0">
                <a:solidFill>
                  <a:schemeClr val="bg1"/>
                </a:solidFill>
              </a:rPr>
              <a:t>John 21.9-14:  When they got out on the beach, they saw a charcoal fire ready with </a:t>
            </a:r>
            <a:r>
              <a:rPr lang="en-US" sz="3200" u="sng" dirty="0">
                <a:solidFill>
                  <a:srgbClr val="FFFF00"/>
                </a:solidFill>
              </a:rPr>
              <a:t>a fish placed on it, and bread</a:t>
            </a:r>
            <a:r>
              <a:rPr lang="en-US" sz="3200" dirty="0">
                <a:solidFill>
                  <a:schemeClr val="bg1"/>
                </a:solidFill>
              </a:rPr>
              <a:t>.  Jesus said, “Bring some of the fish you have just now caught.”  So Simon Peter went aboard and pulled the net to shore. It was full of large fish, one hundred fifty-three, but although there were so many, the net was not torn.  “Come, have breakfast,” Jesus said. But none of the disciples dared to ask him, “Who are you?” because they knew it was the Lord.  Jesus came and took the bread and gave it to them, and did the same with the fish.  This was now the third time Jesus was revealed to the disciples after he was raised from the dead.</a:t>
            </a:r>
          </a:p>
        </p:txBody>
      </p:sp>
    </p:spTree>
    <p:extLst>
      <p:ext uri="{BB962C8B-B14F-4D97-AF65-F5344CB8AC3E}">
        <p14:creationId xmlns:p14="http://schemas.microsoft.com/office/powerpoint/2010/main" val="108054699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3D5E"/>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001643"/>
          </a:xfrm>
          <a:prstGeom prst="rect">
            <a:avLst/>
          </a:prstGeom>
          <a:noFill/>
        </p:spPr>
        <p:txBody>
          <a:bodyPr wrap="square" rtlCol="0">
            <a:spAutoFit/>
          </a:bodyPr>
          <a:lstStyle/>
          <a:p>
            <a:r>
              <a:rPr lang="en-US" sz="3200" dirty="0">
                <a:solidFill>
                  <a:schemeClr val="bg1"/>
                </a:solidFill>
              </a:rPr>
              <a:t>John 21.15-17:  Then when they had finished breakfast, Jesus said to Simon Peter, “Simon, son of John, do you love me more than these do?” He replied, “Yes, Lord, you know I love you.” Jesus told him, “Feed my lambs.”  Jesus said a second time, “Simon, son of John, do you love me?” He replied, “Yes, Lord, you know I love you.” Jesus told him, “Shepherd my sheep.”  Jesus said a third time, “Simon, son of John, do you love me?” Peter was distressed that Jesus asked him a third time, “Do you love me?” and said, “Lord, you know everything. You know that I love you.” Jesus replied, “Feed my sheep.”</a:t>
            </a:r>
          </a:p>
        </p:txBody>
      </p:sp>
    </p:spTree>
    <p:extLst>
      <p:ext uri="{BB962C8B-B14F-4D97-AF65-F5344CB8AC3E}">
        <p14:creationId xmlns:p14="http://schemas.microsoft.com/office/powerpoint/2010/main" val="17462964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3D5E"/>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001643"/>
          </a:xfrm>
          <a:prstGeom prst="rect">
            <a:avLst/>
          </a:prstGeom>
          <a:noFill/>
        </p:spPr>
        <p:txBody>
          <a:bodyPr wrap="square" rtlCol="0">
            <a:spAutoFit/>
          </a:bodyPr>
          <a:lstStyle/>
          <a:p>
            <a:r>
              <a:rPr lang="en-US" sz="3200" dirty="0">
                <a:solidFill>
                  <a:schemeClr val="bg1"/>
                </a:solidFill>
              </a:rPr>
              <a:t>John 21.15-17:  Then when they had finished breakfast, Jesus said to Simon Peter, “Simon, son of John, do you </a:t>
            </a:r>
            <a:r>
              <a:rPr lang="en-US" sz="3200" u="sng" dirty="0">
                <a:solidFill>
                  <a:srgbClr val="FFFF00"/>
                </a:solidFill>
              </a:rPr>
              <a:t>love</a:t>
            </a:r>
            <a:r>
              <a:rPr lang="en-US" sz="3200" dirty="0">
                <a:solidFill>
                  <a:schemeClr val="bg1"/>
                </a:solidFill>
              </a:rPr>
              <a:t> me more than these do?” He replied, “Yes, Lord, you </a:t>
            </a:r>
            <a:r>
              <a:rPr lang="en-US" sz="3200" u="sng" dirty="0">
                <a:solidFill>
                  <a:srgbClr val="FFFF00"/>
                </a:solidFill>
              </a:rPr>
              <a:t>know</a:t>
            </a:r>
            <a:r>
              <a:rPr lang="en-US" sz="3200" dirty="0">
                <a:solidFill>
                  <a:srgbClr val="FFFF00"/>
                </a:solidFill>
              </a:rPr>
              <a:t> </a:t>
            </a:r>
            <a:r>
              <a:rPr lang="en-US" sz="3200" dirty="0">
                <a:solidFill>
                  <a:schemeClr val="bg1"/>
                </a:solidFill>
              </a:rPr>
              <a:t>I </a:t>
            </a:r>
            <a:r>
              <a:rPr lang="en-US" sz="3200" u="sng" dirty="0">
                <a:solidFill>
                  <a:srgbClr val="FFFF00"/>
                </a:solidFill>
              </a:rPr>
              <a:t>love</a:t>
            </a:r>
            <a:r>
              <a:rPr lang="en-US" sz="3200" dirty="0">
                <a:solidFill>
                  <a:schemeClr val="bg1"/>
                </a:solidFill>
              </a:rPr>
              <a:t> you.” Jesus told him, “</a:t>
            </a:r>
            <a:r>
              <a:rPr lang="en-US" sz="3200" u="sng" dirty="0">
                <a:solidFill>
                  <a:srgbClr val="FFFF00"/>
                </a:solidFill>
              </a:rPr>
              <a:t>Feed</a:t>
            </a:r>
            <a:r>
              <a:rPr lang="en-US" sz="3200" dirty="0">
                <a:solidFill>
                  <a:schemeClr val="bg1"/>
                </a:solidFill>
              </a:rPr>
              <a:t> my </a:t>
            </a:r>
            <a:r>
              <a:rPr lang="en-US" sz="3200" u="sng" dirty="0">
                <a:solidFill>
                  <a:srgbClr val="FFFF00"/>
                </a:solidFill>
              </a:rPr>
              <a:t>lambs</a:t>
            </a:r>
            <a:r>
              <a:rPr lang="en-US" sz="3200" dirty="0">
                <a:solidFill>
                  <a:schemeClr val="bg1"/>
                </a:solidFill>
              </a:rPr>
              <a:t>.”  Jesus said a second time, “Simon, son of John, do you </a:t>
            </a:r>
            <a:r>
              <a:rPr lang="en-US" sz="3200" u="sng" dirty="0">
                <a:solidFill>
                  <a:srgbClr val="FFFF00"/>
                </a:solidFill>
              </a:rPr>
              <a:t>love</a:t>
            </a:r>
            <a:r>
              <a:rPr lang="en-US" sz="3200" dirty="0">
                <a:solidFill>
                  <a:schemeClr val="bg1"/>
                </a:solidFill>
              </a:rPr>
              <a:t> me?” He replied, “Yes, Lord, you </a:t>
            </a:r>
            <a:r>
              <a:rPr lang="en-US" sz="3200" u="sng" dirty="0">
                <a:solidFill>
                  <a:srgbClr val="FFFF00"/>
                </a:solidFill>
              </a:rPr>
              <a:t>know</a:t>
            </a:r>
            <a:r>
              <a:rPr lang="en-US" sz="3200" dirty="0">
                <a:solidFill>
                  <a:schemeClr val="bg1"/>
                </a:solidFill>
              </a:rPr>
              <a:t> I </a:t>
            </a:r>
            <a:r>
              <a:rPr lang="en-US" sz="3200" u="sng" dirty="0">
                <a:solidFill>
                  <a:srgbClr val="FFFF00"/>
                </a:solidFill>
              </a:rPr>
              <a:t>love</a:t>
            </a:r>
            <a:r>
              <a:rPr lang="en-US" sz="3200" dirty="0">
                <a:solidFill>
                  <a:schemeClr val="bg1"/>
                </a:solidFill>
              </a:rPr>
              <a:t> you.” Jesus told him, “</a:t>
            </a:r>
            <a:r>
              <a:rPr lang="en-US" sz="3200" u="sng" dirty="0">
                <a:solidFill>
                  <a:srgbClr val="FFFF00"/>
                </a:solidFill>
              </a:rPr>
              <a:t>Shepherd</a:t>
            </a:r>
            <a:r>
              <a:rPr lang="en-US" sz="3200" dirty="0">
                <a:solidFill>
                  <a:schemeClr val="bg1"/>
                </a:solidFill>
              </a:rPr>
              <a:t> my </a:t>
            </a:r>
            <a:r>
              <a:rPr lang="en-US" sz="3200" u="sng" dirty="0">
                <a:solidFill>
                  <a:srgbClr val="FFFF00"/>
                </a:solidFill>
              </a:rPr>
              <a:t>sheep</a:t>
            </a:r>
            <a:r>
              <a:rPr lang="en-US" sz="3200" dirty="0">
                <a:solidFill>
                  <a:schemeClr val="bg1"/>
                </a:solidFill>
              </a:rPr>
              <a:t>.”  Jesus said a third time, “Simon, son of John, do you </a:t>
            </a:r>
            <a:r>
              <a:rPr lang="en-US" sz="3200" u="sng" dirty="0">
                <a:solidFill>
                  <a:srgbClr val="FFFF00"/>
                </a:solidFill>
              </a:rPr>
              <a:t>love</a:t>
            </a:r>
            <a:r>
              <a:rPr lang="en-US" sz="3200" dirty="0">
                <a:solidFill>
                  <a:schemeClr val="bg1"/>
                </a:solidFill>
              </a:rPr>
              <a:t> me?” Peter was distressed that Jesus asked him a third time, “Do you </a:t>
            </a:r>
            <a:r>
              <a:rPr lang="en-US" sz="3200" u="sng" dirty="0">
                <a:solidFill>
                  <a:srgbClr val="FFFF00"/>
                </a:solidFill>
              </a:rPr>
              <a:t>love</a:t>
            </a:r>
            <a:r>
              <a:rPr lang="en-US" sz="3200" dirty="0">
                <a:solidFill>
                  <a:schemeClr val="bg1"/>
                </a:solidFill>
              </a:rPr>
              <a:t> me?” and said, “Lord, you </a:t>
            </a:r>
            <a:r>
              <a:rPr lang="en-US" sz="3200" u="sng" dirty="0">
                <a:solidFill>
                  <a:srgbClr val="FFFF00"/>
                </a:solidFill>
              </a:rPr>
              <a:t>know</a:t>
            </a:r>
            <a:r>
              <a:rPr lang="en-US" sz="3200" dirty="0">
                <a:solidFill>
                  <a:schemeClr val="bg1"/>
                </a:solidFill>
              </a:rPr>
              <a:t> everything. You </a:t>
            </a:r>
            <a:r>
              <a:rPr lang="en-US" sz="3200" u="sng" dirty="0">
                <a:solidFill>
                  <a:srgbClr val="FFFF00"/>
                </a:solidFill>
              </a:rPr>
              <a:t>know</a:t>
            </a:r>
            <a:r>
              <a:rPr lang="en-US" sz="3200" dirty="0">
                <a:solidFill>
                  <a:schemeClr val="bg1"/>
                </a:solidFill>
              </a:rPr>
              <a:t> that I </a:t>
            </a:r>
            <a:r>
              <a:rPr lang="en-US" sz="3200" u="sng" dirty="0">
                <a:solidFill>
                  <a:srgbClr val="FFFF00"/>
                </a:solidFill>
              </a:rPr>
              <a:t>love</a:t>
            </a:r>
            <a:r>
              <a:rPr lang="en-US" sz="3200" dirty="0">
                <a:solidFill>
                  <a:schemeClr val="bg1"/>
                </a:solidFill>
              </a:rPr>
              <a:t> you.” Jesus replied, “</a:t>
            </a:r>
            <a:r>
              <a:rPr lang="en-US" sz="3200" u="sng" dirty="0">
                <a:solidFill>
                  <a:srgbClr val="FFFF00"/>
                </a:solidFill>
              </a:rPr>
              <a:t>Feed</a:t>
            </a:r>
            <a:r>
              <a:rPr lang="en-US" sz="3200" dirty="0">
                <a:solidFill>
                  <a:schemeClr val="bg1"/>
                </a:solidFill>
              </a:rPr>
              <a:t> my </a:t>
            </a:r>
            <a:r>
              <a:rPr lang="en-US" sz="3200" u="sng" dirty="0">
                <a:solidFill>
                  <a:srgbClr val="FFFF00"/>
                </a:solidFill>
              </a:rPr>
              <a:t>sheep</a:t>
            </a:r>
            <a:r>
              <a:rPr lang="en-US" sz="3200" dirty="0">
                <a:solidFill>
                  <a:schemeClr val="bg1"/>
                </a:solidFill>
              </a:rPr>
              <a:t>.”</a:t>
            </a:r>
          </a:p>
        </p:txBody>
      </p:sp>
    </p:spTree>
    <p:extLst>
      <p:ext uri="{BB962C8B-B14F-4D97-AF65-F5344CB8AC3E}">
        <p14:creationId xmlns:p14="http://schemas.microsoft.com/office/powerpoint/2010/main" val="389098667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3D5E"/>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494085"/>
          </a:xfrm>
          <a:prstGeom prst="rect">
            <a:avLst/>
          </a:prstGeom>
          <a:noFill/>
        </p:spPr>
        <p:txBody>
          <a:bodyPr wrap="square" rtlCol="0">
            <a:spAutoFit/>
          </a:bodyPr>
          <a:lstStyle/>
          <a:p>
            <a:r>
              <a:rPr lang="en-US" sz="3200" dirty="0" smtClean="0">
                <a:solidFill>
                  <a:schemeClr val="bg1"/>
                </a:solidFill>
              </a:rPr>
              <a:t>Jesus </a:t>
            </a:r>
            <a:r>
              <a:rPr lang="en-US" sz="3200" dirty="0">
                <a:solidFill>
                  <a:schemeClr val="bg1"/>
                </a:solidFill>
              </a:rPr>
              <a:t>said to Simon Peter, “Simon, son of John, </a:t>
            </a:r>
            <a:endParaRPr lang="en-US" sz="3200" dirty="0" smtClean="0">
              <a:solidFill>
                <a:schemeClr val="bg1"/>
              </a:solidFill>
            </a:endParaRPr>
          </a:p>
          <a:p>
            <a:endParaRPr lang="en-US" sz="3200" i="1" u="sng" dirty="0">
              <a:solidFill>
                <a:schemeClr val="bg1"/>
              </a:solidFill>
            </a:endParaRPr>
          </a:p>
          <a:p>
            <a:pPr algn="ctr"/>
            <a:r>
              <a:rPr lang="en-US" sz="3200" i="1" u="sng" dirty="0" smtClean="0">
                <a:solidFill>
                  <a:srgbClr val="FFFF00"/>
                </a:solidFill>
              </a:rPr>
              <a:t>do</a:t>
            </a:r>
            <a:r>
              <a:rPr lang="en-US" sz="3200" dirty="0" smtClean="0">
                <a:solidFill>
                  <a:srgbClr val="FFFF00"/>
                </a:solidFill>
              </a:rPr>
              <a:t> </a:t>
            </a:r>
            <a:r>
              <a:rPr lang="en-US" sz="3200" dirty="0">
                <a:solidFill>
                  <a:srgbClr val="FFFF00"/>
                </a:solidFill>
              </a:rPr>
              <a:t>you love me more than these </a:t>
            </a:r>
            <a:r>
              <a:rPr lang="en-US" sz="3200" dirty="0" smtClean="0">
                <a:solidFill>
                  <a:schemeClr val="bg1"/>
                </a:solidFill>
              </a:rPr>
              <a:t>[do]</a:t>
            </a:r>
            <a:r>
              <a:rPr lang="en-US" sz="3200" dirty="0" smtClean="0">
                <a:solidFill>
                  <a:srgbClr val="FFFF00"/>
                </a:solidFill>
              </a:rPr>
              <a:t>?</a:t>
            </a:r>
            <a:r>
              <a:rPr lang="en-US" sz="3200" dirty="0" smtClean="0">
                <a:solidFill>
                  <a:schemeClr val="bg1"/>
                </a:solidFill>
              </a:rPr>
              <a:t>” </a:t>
            </a:r>
          </a:p>
          <a:p>
            <a:endParaRPr lang="en-US" sz="3200" dirty="0" smtClean="0">
              <a:solidFill>
                <a:schemeClr val="bg1"/>
              </a:solidFill>
            </a:endParaRPr>
          </a:p>
          <a:p>
            <a:r>
              <a:rPr lang="en-US" sz="3200" dirty="0" smtClean="0">
                <a:solidFill>
                  <a:schemeClr val="bg1"/>
                </a:solidFill>
              </a:rPr>
              <a:t>He </a:t>
            </a:r>
            <a:r>
              <a:rPr lang="en-US" sz="3200" dirty="0">
                <a:solidFill>
                  <a:schemeClr val="bg1"/>
                </a:solidFill>
              </a:rPr>
              <a:t>replied, “Yes, Lord, you know I love you.” Jesus told him, “</a:t>
            </a:r>
            <a:r>
              <a:rPr lang="en-US" sz="3200" u="sng" dirty="0">
                <a:solidFill>
                  <a:srgbClr val="FFFF00"/>
                </a:solidFill>
              </a:rPr>
              <a:t>Feed my lambs</a:t>
            </a:r>
            <a:r>
              <a:rPr lang="en-US" sz="3200" dirty="0">
                <a:solidFill>
                  <a:schemeClr val="bg1"/>
                </a:solidFill>
              </a:rPr>
              <a:t>.”  Jesus said a second time, “Simon, son of John, do you love me?” He replied, “Yes, Lord, you know I love you.” Jesus told him, “</a:t>
            </a:r>
            <a:r>
              <a:rPr lang="en-US" sz="3200" u="sng" dirty="0">
                <a:solidFill>
                  <a:srgbClr val="FFFF00"/>
                </a:solidFill>
              </a:rPr>
              <a:t>Shepherd my sheep</a:t>
            </a:r>
            <a:r>
              <a:rPr lang="en-US" sz="3200" dirty="0">
                <a:solidFill>
                  <a:schemeClr val="bg1"/>
                </a:solidFill>
              </a:rPr>
              <a:t>.”  Jesus said a third time, “Simon, son of John, do you love me?” Peter was distressed that Jesus asked him a third time, “Do you love me?” and said, “Lord, you know everything. You know that I love you.” Jesus replied, “</a:t>
            </a:r>
            <a:r>
              <a:rPr lang="en-US" sz="3200" u="sng" dirty="0">
                <a:solidFill>
                  <a:srgbClr val="FFFF00"/>
                </a:solidFill>
              </a:rPr>
              <a:t>Feed my sheep</a:t>
            </a:r>
            <a:r>
              <a:rPr lang="en-US" sz="3200" dirty="0">
                <a:solidFill>
                  <a:schemeClr val="bg1"/>
                </a:solidFill>
              </a:rPr>
              <a:t>.”</a:t>
            </a:r>
          </a:p>
        </p:txBody>
      </p:sp>
    </p:spTree>
    <p:extLst>
      <p:ext uri="{BB962C8B-B14F-4D97-AF65-F5344CB8AC3E}">
        <p14:creationId xmlns:p14="http://schemas.microsoft.com/office/powerpoint/2010/main" val="277918963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3D5E"/>
        </a:solidFill>
        <a:effectLst/>
      </p:bgPr>
    </p:bg>
    <p:spTree>
      <p:nvGrpSpPr>
        <p:cNvPr id="1" name=""/>
        <p:cNvGrpSpPr/>
        <p:nvPr/>
      </p:nvGrpSpPr>
      <p:grpSpPr>
        <a:xfrm>
          <a:off x="0" y="0"/>
          <a:ext cx="0" cy="0"/>
          <a:chOff x="0" y="0"/>
          <a:chExt cx="0" cy="0"/>
        </a:xfrm>
      </p:grpSpPr>
      <p:sp>
        <p:nvSpPr>
          <p:cNvPr id="2" name="TextBox 1"/>
          <p:cNvSpPr txBox="1"/>
          <p:nvPr/>
        </p:nvSpPr>
        <p:spPr>
          <a:xfrm>
            <a:off x="3583172" y="0"/>
            <a:ext cx="5560828" cy="6986528"/>
          </a:xfrm>
          <a:prstGeom prst="rect">
            <a:avLst/>
          </a:prstGeom>
          <a:noFill/>
        </p:spPr>
        <p:txBody>
          <a:bodyPr wrap="square" rtlCol="0">
            <a:spAutoFit/>
          </a:bodyPr>
          <a:lstStyle/>
          <a:p>
            <a:r>
              <a:rPr lang="en-US" sz="3200" dirty="0">
                <a:solidFill>
                  <a:schemeClr val="bg1"/>
                </a:solidFill>
              </a:rPr>
              <a:t>John 21.17c-19:  Jesus replied, “Feed my sheep.  I tell you the solemn truth, when you were young, you tied your clothes around you and went wherever you wanted, but when you are old, you will stretch out your hands, and others will tie you up and bring you where you do not want to go.”  (Now Jesus said this to indicate clearly by what kind of death Peter was going to glorify God.) After he said this, Jesus told Peter, “Follow 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92" y="873889"/>
            <a:ext cx="3333750" cy="5238750"/>
          </a:xfrm>
          <a:prstGeom prst="rect">
            <a:avLst/>
          </a:prstGeom>
        </p:spPr>
      </p:pic>
    </p:spTree>
    <p:extLst>
      <p:ext uri="{BB962C8B-B14F-4D97-AF65-F5344CB8AC3E}">
        <p14:creationId xmlns:p14="http://schemas.microsoft.com/office/powerpoint/2010/main" val="271203027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1748</TotalTime>
  <Words>1232</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24</cp:revision>
  <dcterms:created xsi:type="dcterms:W3CDTF">2015-05-20T19:23:54Z</dcterms:created>
  <dcterms:modified xsi:type="dcterms:W3CDTF">2015-06-03T15:11:11Z</dcterms:modified>
</cp:coreProperties>
</file>